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6"/>
  </p:notesMasterIdLst>
  <p:handoutMasterIdLst>
    <p:handoutMasterId r:id="rId87"/>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414" r:id="rId62"/>
    <p:sldId id="386" r:id="rId63"/>
    <p:sldId id="388" r:id="rId64"/>
    <p:sldId id="387" r:id="rId65"/>
    <p:sldId id="391" r:id="rId66"/>
    <p:sldId id="392" r:id="rId67"/>
    <p:sldId id="393" r:id="rId68"/>
    <p:sldId id="394" r:id="rId69"/>
    <p:sldId id="397" r:id="rId70"/>
    <p:sldId id="398" r:id="rId71"/>
    <p:sldId id="401" r:id="rId72"/>
    <p:sldId id="400" r:id="rId73"/>
    <p:sldId id="413" r:id="rId74"/>
    <p:sldId id="403" r:id="rId75"/>
    <p:sldId id="404" r:id="rId76"/>
    <p:sldId id="409" r:id="rId77"/>
    <p:sldId id="405" r:id="rId78"/>
    <p:sldId id="408" r:id="rId79"/>
    <p:sldId id="406" r:id="rId80"/>
    <p:sldId id="407" r:id="rId81"/>
    <p:sldId id="410" r:id="rId82"/>
    <p:sldId id="411" r:id="rId83"/>
    <p:sldId id="412" r:id="rId84"/>
    <p:sldId id="455" r:id="rId85"/>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38" autoAdjust="0"/>
    <p:restoredTop sz="95714" autoAdjust="0"/>
  </p:normalViewPr>
  <p:slideViewPr>
    <p:cSldViewPr snapToGrid="0" snapToObjects="1" showGuides="1">
      <p:cViewPr varScale="1">
        <p:scale>
          <a:sx n="102" d="100"/>
          <a:sy n="102" d="100"/>
        </p:scale>
        <p:origin x="72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3/18/22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3/18/22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57</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67</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grayscl/>
            <a:alphaModFix amt="30000"/>
            <a:extLst>
              <a:ext uri="{28A0092B-C50C-407E-A947-70E740481C1C}">
                <a14:useLocalDpi xmlns:a14="http://schemas.microsoft.com/office/drawing/2010/main"/>
              </a:ext>
            </a:extLst>
          </a:blip>
          <a:srcRect/>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4825999" y="7486650"/>
            <a:ext cx="5808600" cy="369888"/>
          </a:xfrm>
        </p:spPr>
        <p:txBody>
          <a:bodyPr/>
          <a:lstStyle/>
          <a:p>
            <a:r>
              <a:rPr lang="en-US" dirty="0"/>
              <a:t>https://</a:t>
            </a:r>
            <a:r>
              <a:rPr lang="en-US" dirty="0" err="1"/>
              <a:t>www.nature.com</a:t>
            </a:r>
            <a:r>
              <a:rPr lang="en-US" dirty="0"/>
              <a:t>/news/cancer-reproducibility-project-releases-first-results-1.21304</a:t>
            </a:r>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 </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cstate="screen">
            <a:extLst>
              <a:ext uri="{28A0092B-C50C-407E-A947-70E740481C1C}">
                <a14:useLocalDpi xmlns:a14="http://schemas.microsoft.com/office/drawing/2010/main"/>
              </a:ext>
            </a:extLst>
          </a:blip>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latin typeface="Helvetica" pitchFamily="2" charset="0"/>
              </a:rPr>
              <a:t>We will first provide an introduction to the problem of irreproducibility (defining key terms and concepts). </a:t>
            </a:r>
          </a:p>
          <a:p>
            <a:r>
              <a:rPr lang="en-US" sz="3600" dirty="0">
                <a:latin typeface="Helvetica" pitchFamily="2" charset="0"/>
              </a:rPr>
              <a:t>We will follow with an overview of the </a:t>
            </a:r>
            <a:r>
              <a:rPr lang="en-US" sz="3600" dirty="0">
                <a:solidFill>
                  <a:schemeClr val="tx2"/>
                </a:solidFill>
                <a:latin typeface="Helvetica" pitchFamily="2" charset="0"/>
              </a:rPr>
              <a:t>cultural shift </a:t>
            </a:r>
            <a:r>
              <a:rPr lang="en-US" sz="3600" dirty="0">
                <a:latin typeface="Helvetica" pitchFamily="2" charset="0"/>
              </a:rPr>
              <a:t>and introduce emerging tools and tactics for supporting and encouraging rigor and reproducibility in research.</a:t>
            </a:r>
          </a:p>
          <a:p>
            <a:r>
              <a:rPr lang="en-US" sz="3600" dirty="0">
                <a:latin typeface="Helvetica" pitchFamily="2" charset="0"/>
              </a:rPr>
              <a:t>Introduction of the </a:t>
            </a:r>
            <a:r>
              <a:rPr lang="en-US" sz="3600" b="1" dirty="0">
                <a:latin typeface="Helvetica" pitchFamily="2" charset="0"/>
              </a:rPr>
              <a:t>Open Access movement</a:t>
            </a:r>
            <a:r>
              <a:rPr lang="en-US" sz="3600" dirty="0">
                <a:latin typeface="Helvetica" pitchFamily="2" charset="0"/>
              </a:rPr>
              <a:t>. </a:t>
            </a:r>
          </a:p>
          <a:p>
            <a:r>
              <a:rPr lang="en-US" sz="3600" dirty="0">
                <a:latin typeface="Helvetica" pitchFamily="2" charset="0"/>
              </a:rPr>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Helvetica" pitchFamily="2" charset="0"/>
            </a:endParaRPr>
          </a:p>
          <a:p>
            <a:endParaRPr lang="en-US" dirty="0">
              <a:latin typeface="Helvetica" pitchFamily="2" charset="0"/>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grpSp>
        <p:nvGrpSpPr>
          <p:cNvPr id="9" name="Group 8">
            <a:extLst>
              <a:ext uri="{FF2B5EF4-FFF2-40B4-BE49-F238E27FC236}">
                <a16:creationId xmlns:a16="http://schemas.microsoft.com/office/drawing/2014/main" id="{E4A47296-A8FD-4645-8362-E7241F4B54C0}"/>
              </a:ext>
            </a:extLst>
          </p:cNvPr>
          <p:cNvGrpSpPr/>
          <p:nvPr/>
        </p:nvGrpSpPr>
        <p:grpSpPr>
          <a:xfrm>
            <a:off x="280080" y="1527629"/>
            <a:ext cx="10604500" cy="5561017"/>
            <a:chOff x="184150" y="1430348"/>
            <a:chExt cx="10604500" cy="5561017"/>
          </a:xfrm>
        </p:grpSpPr>
        <p:pic>
          <p:nvPicPr>
            <p:cNvPr id="10" name="Picture 9" descr="Graphical user interface, text, application, email&#10;&#10;Description automatically generated">
              <a:extLst>
                <a:ext uri="{FF2B5EF4-FFF2-40B4-BE49-F238E27FC236}">
                  <a16:creationId xmlns:a16="http://schemas.microsoft.com/office/drawing/2014/main" id="{B19726EF-D55C-F045-B870-3A779A23379C}"/>
                </a:ext>
              </a:extLst>
            </p:cNvPr>
            <p:cNvPicPr>
              <a:picLocks noChangeAspect="1"/>
            </p:cNvPicPr>
            <p:nvPr/>
          </p:nvPicPr>
          <p:blipFill>
            <a:blip r:embed="rId2"/>
            <a:stretch>
              <a:fillRect/>
            </a:stretch>
          </p:blipFill>
          <p:spPr>
            <a:xfrm>
              <a:off x="184150" y="1430348"/>
              <a:ext cx="10604500" cy="3162300"/>
            </a:xfrm>
            <a:prstGeom prst="rect">
              <a:avLst/>
            </a:prstGeom>
          </p:spPr>
        </p:pic>
        <p:sp>
          <p:nvSpPr>
            <p:cNvPr id="13" name="Rectangle 12">
              <a:extLst>
                <a:ext uri="{FF2B5EF4-FFF2-40B4-BE49-F238E27FC236}">
                  <a16:creationId xmlns:a16="http://schemas.microsoft.com/office/drawing/2014/main" id="{4BDB03F2-BED2-4A4D-8AA9-A17725B2072D}"/>
                </a:ext>
              </a:extLst>
            </p:cNvPr>
            <p:cNvSpPr/>
            <p:nvPr/>
          </p:nvSpPr>
          <p:spPr>
            <a:xfrm>
              <a:off x="312915" y="4398477"/>
              <a:ext cx="9809893" cy="2592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59</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61</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65</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66</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68</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70</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72</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74</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76</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77</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79</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2.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3.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176</TotalTime>
  <Words>3256</Words>
  <Application>Microsoft Macintosh PowerPoint</Application>
  <PresentationFormat>Custom</PresentationFormat>
  <Paragraphs>381</Paragraphs>
  <Slides>80</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PowerPoint Presentation</vt:lpstr>
      <vt:lpstr>Endorsements</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14</cp:revision>
  <dcterms:created xsi:type="dcterms:W3CDTF">2019-09-20T23:02:43Z</dcterms:created>
  <dcterms:modified xsi:type="dcterms:W3CDTF">2022-03-18T17:14:05Z</dcterms:modified>
</cp:coreProperties>
</file>